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62" r:id="rId3"/>
  </p:sldMasterIdLst>
  <p:notesMasterIdLst>
    <p:notesMasterId r:id="rId19"/>
  </p:notesMasterIdLst>
  <p:handoutMasterIdLst>
    <p:handoutMasterId r:id="rId20"/>
  </p:handoutMasterIdLst>
  <p:sldIdLst>
    <p:sldId id="277" r:id="rId4"/>
    <p:sldId id="258" r:id="rId5"/>
    <p:sldId id="276" r:id="rId6"/>
    <p:sldId id="273" r:id="rId7"/>
    <p:sldId id="275" r:id="rId8"/>
    <p:sldId id="274" r:id="rId9"/>
    <p:sldId id="272" r:id="rId10"/>
    <p:sldId id="268" r:id="rId11"/>
    <p:sldId id="266" r:id="rId12"/>
    <p:sldId id="267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Champion-Terrell" initials="KCT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B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88" autoAdjust="0"/>
    <p:restoredTop sz="94896" autoAdjust="0"/>
  </p:normalViewPr>
  <p:slideViewPr>
    <p:cSldViewPr>
      <p:cViewPr varScale="1">
        <p:scale>
          <a:sx n="51" d="100"/>
          <a:sy n="51" d="100"/>
        </p:scale>
        <p:origin x="-148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Course Name</a:t>
            </a:r>
            <a:endParaRPr lang="en-US" baseline="30000"/>
          </a:p>
          <a:p>
            <a:pPr>
              <a:defRPr/>
            </a:pPr>
            <a:r>
              <a:rPr lang="en-US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F92776BA-51FF-41D7-BA1D-015BB1813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Course Name</a:t>
            </a:r>
            <a:endParaRPr lang="en-US" baseline="30000"/>
          </a:p>
          <a:p>
            <a:pPr>
              <a:defRPr/>
            </a:pPr>
            <a:r>
              <a:rPr lang="en-US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Project Lead The Way, Inc.</a:t>
            </a:r>
            <a:endParaRPr lang="en-US" baseline="30000"/>
          </a:p>
          <a:p>
            <a:pPr>
              <a:defRPr/>
            </a:pPr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827D9EC1-1604-4322-9913-CA07967DA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Landscape Design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Civil Engineering and Architecture </a:t>
            </a:r>
            <a:r>
              <a:rPr lang="en-US" baseline="30000" smtClean="0">
                <a:cs typeface="Arial" charset="0"/>
              </a:rPr>
              <a:t>TM</a:t>
            </a:r>
          </a:p>
          <a:p>
            <a:r>
              <a:rPr lang="en-US" smtClean="0">
                <a:cs typeface="Arial" charset="0"/>
              </a:rPr>
              <a:t>Unit 4 – Lesson 4.7 - Landscaping</a:t>
            </a:r>
          </a:p>
          <a:p>
            <a:endParaRPr lang="en-US" smtClean="0">
              <a:cs typeface="Arial" charset="0"/>
            </a:endParaRP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Project Lead The Way, Inc.</a:t>
            </a:r>
          </a:p>
          <a:p>
            <a:r>
              <a:rPr lang="en-US" smtClean="0"/>
              <a:t>Copyright 2007</a:t>
            </a:r>
          </a:p>
          <a:p>
            <a:endParaRPr lang="en-US" smtClean="0"/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E9A7C-D4CD-4ED0-96F9-0DD93CE949C5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409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Landscape Design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Civil Engineering and Architecture </a:t>
            </a:r>
            <a:r>
              <a:rPr lang="en-US" baseline="30000" smtClean="0">
                <a:cs typeface="Arial" charset="0"/>
              </a:rPr>
              <a:t>TM</a:t>
            </a:r>
          </a:p>
          <a:p>
            <a:r>
              <a:rPr lang="en-US" smtClean="0">
                <a:cs typeface="Arial" charset="0"/>
              </a:rPr>
              <a:t>Unit 4 – Lesson 4.7 - Landscaping</a:t>
            </a:r>
          </a:p>
          <a:p>
            <a:endParaRPr lang="en-US" smtClean="0">
              <a:cs typeface="Arial" charset="0"/>
            </a:endParaRP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Project Lead The Way, Inc.</a:t>
            </a:r>
          </a:p>
          <a:p>
            <a:r>
              <a:rPr lang="en-US" smtClean="0"/>
              <a:t>Copyright 2007</a:t>
            </a:r>
          </a:p>
          <a:p>
            <a:endParaRPr lang="en-US" smtClean="0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1F641-75F0-4ADE-B562-CF0621600FFD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419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Landscape Design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Civil Engineering and Architecture </a:t>
            </a:r>
            <a:r>
              <a:rPr lang="en-US" baseline="30000" smtClean="0">
                <a:cs typeface="Arial" charset="0"/>
              </a:rPr>
              <a:t>TM</a:t>
            </a:r>
          </a:p>
          <a:p>
            <a:r>
              <a:rPr lang="en-US" smtClean="0">
                <a:cs typeface="Arial" charset="0"/>
              </a:rPr>
              <a:t>Unit 4 – Lesson 4.7 - Landscaping</a:t>
            </a:r>
          </a:p>
          <a:p>
            <a:endParaRPr lang="en-US" smtClean="0">
              <a:cs typeface="Arial" charset="0"/>
            </a:endParaRP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Project Lead The Way, Inc.</a:t>
            </a:r>
          </a:p>
          <a:p>
            <a:r>
              <a:rPr lang="en-US" smtClean="0"/>
              <a:t>Copyright 2007</a:t>
            </a:r>
          </a:p>
          <a:p>
            <a:endParaRPr lang="en-US" smtClean="0"/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F7D56-F01F-48A3-9242-0F2E1D6CF84E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30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Planting trees and shrubs strategically can reduce energy costs by sheltering a structure from cold winter winds (as shown in the image on the left) or shading a structure and pavement from the hot summer sun (as shown in the image on the right).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Landscape Design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Civil Engineering and Architecture </a:t>
            </a:r>
            <a:r>
              <a:rPr lang="en-US" baseline="30000" smtClean="0">
                <a:cs typeface="Arial" charset="0"/>
              </a:rPr>
              <a:t>TM</a:t>
            </a:r>
          </a:p>
          <a:p>
            <a:r>
              <a:rPr lang="en-US" smtClean="0">
                <a:cs typeface="Arial" charset="0"/>
              </a:rPr>
              <a:t>Unit 4 – Lesson 4.7 - Landscaping</a:t>
            </a:r>
          </a:p>
          <a:p>
            <a:endParaRPr lang="en-US" smtClean="0">
              <a:cs typeface="Arial" charset="0"/>
            </a:endParaRP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Project Lead The Way, Inc.</a:t>
            </a:r>
          </a:p>
          <a:p>
            <a:r>
              <a:rPr lang="en-US" smtClean="0"/>
              <a:t>Copyright 2007</a:t>
            </a:r>
          </a:p>
          <a:p>
            <a:endParaRPr lang="en-US" smtClean="0"/>
          </a:p>
        </p:txBody>
      </p:sp>
      <p:sp>
        <p:nvSpPr>
          <p:cNvPr id="44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D702B-C2AA-4B0A-8D65-1BACD1D9E58E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40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Landscape Design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Civil Engineering and Architecture </a:t>
            </a:r>
            <a:r>
              <a:rPr lang="en-US" baseline="30000" smtClean="0">
                <a:cs typeface="Arial" charset="0"/>
              </a:rPr>
              <a:t>TM</a:t>
            </a:r>
          </a:p>
          <a:p>
            <a:r>
              <a:rPr lang="en-US" smtClean="0">
                <a:cs typeface="Arial" charset="0"/>
              </a:rPr>
              <a:t>Unit 4 – Lesson 4.7 - Landscaping</a:t>
            </a:r>
          </a:p>
          <a:p>
            <a:endParaRPr lang="en-US" smtClean="0">
              <a:cs typeface="Arial" charset="0"/>
            </a:endParaRP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Project Lead The Way, Inc.</a:t>
            </a:r>
          </a:p>
          <a:p>
            <a:r>
              <a:rPr lang="en-US" smtClean="0"/>
              <a:t>Copyright 2007</a:t>
            </a:r>
          </a:p>
          <a:p>
            <a:endParaRPr lang="en-US" smtClean="0"/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6DAF9-6E18-42C4-833B-614A51420D43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50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LTW_MT_L_3C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B0DA-AF4A-4438-8685-A03D0F0F4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36DD-7F34-4B5B-ADE2-B0B46DCA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BAEF-4A72-41E3-965D-B5A27A7E2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3F94-539C-462C-A9B5-06B12B948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7328C-045E-4767-9FC6-DA44B8328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01166-1D9C-4527-BACB-BEF2C8E7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A9A8E-642A-4ABD-867E-A9AD9C50A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C4A8-83DE-48A8-AA66-1A005AC9C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F590-2C3F-4E51-9ED7-A4E6F93CC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34F3D-E5AA-4E12-A996-FBF3C84D8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B5DD0-927F-48F8-8FA3-CA03DBF6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36018-3FBD-424D-A39B-88AD7FF4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2754-5786-4540-A250-A84B5B819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5975-4E9F-489F-B73F-3C82C6395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7C2B0DA-AF4A-4438-8685-A03D0F0F4C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F6A36DD-7F34-4B5B-ADE2-B0B46DCAE6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4BAEF-4A72-41E3-965D-B5A27A7E2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63F94-539C-462C-A9B5-06B12B948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AF7328C-045E-4767-9FC6-DA44B83280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01166-1D9C-4527-BACB-BEF2C8E78A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9A8E-642A-4ABD-867E-A9AD9C50A2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BC4A8-83DE-48A8-AA66-1A005AC9C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8F590-2C3F-4E51-9ED7-A4E6F93CCF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34F3D-E5AA-4E12-A996-FBF3C84D82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B5DD0-927F-48F8-8FA3-CA03DBF694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36018-3FBD-424D-A39B-88AD7FF4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2754-5786-4540-A250-A84B5B819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95975-4E9F-489F-B73F-3C82C6395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F4483E1-5620-49F4-92A7-A07F504DD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8/25/2019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0292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LECTURE#01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cs typeface="Arial" pitchFamily="34" charset="0"/>
              </a:rPr>
              <a:t>INTRODUCTION TO SITE PLANNING AND LANDSCAPE DESIGN</a:t>
            </a:r>
            <a:br>
              <a:rPr lang="en-US" sz="4000" b="1" dirty="0" smtClean="0">
                <a:cs typeface="Arial" pitchFamily="34" charset="0"/>
              </a:rPr>
            </a:b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lements-of-landscape-design-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11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Landscape Value Determinants</a:t>
            </a:r>
            <a:endParaRPr lang="en-US" sz="4000" dirty="0" smtClean="0"/>
          </a:p>
        </p:txBody>
      </p:sp>
      <p:sp>
        <p:nvSpPr>
          <p:cNvPr id="35868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2895600"/>
            <a:ext cx="3581400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Aesthetic appeal</a:t>
            </a:r>
          </a:p>
          <a:p>
            <a:pPr eaLnBrk="1" hangingPunct="1"/>
            <a:r>
              <a:rPr lang="en-US" dirty="0" smtClean="0"/>
              <a:t>Economic value</a:t>
            </a:r>
          </a:p>
          <a:p>
            <a:pPr eaLnBrk="1" hangingPunct="1"/>
            <a:r>
              <a:rPr lang="en-US" dirty="0" smtClean="0"/>
              <a:t>Functional value</a:t>
            </a:r>
          </a:p>
          <a:p>
            <a:pPr eaLnBrk="1" hangingPunct="1"/>
            <a:r>
              <a:rPr lang="en-US" dirty="0" smtClean="0"/>
              <a:t>Environmental effects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55725" y="1335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5125" name="Text Box 36"/>
          <p:cNvSpPr txBox="1">
            <a:spLocks noChangeArrowheads="1"/>
          </p:cNvSpPr>
          <p:nvPr/>
        </p:nvSpPr>
        <p:spPr bwMode="auto">
          <a:xfrm>
            <a:off x="990600" y="12954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Good design results in adding value to property and enhancing quality of life.</a:t>
            </a:r>
          </a:p>
        </p:txBody>
      </p:sp>
      <p:pic>
        <p:nvPicPr>
          <p:cNvPr id="5126" name="Picture 6" descr="iStock_000002203275X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423068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685800" y="5575300"/>
            <a:ext cx="1052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©iStockphoto.com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562600" cy="944563"/>
          </a:xfrm>
        </p:spPr>
        <p:txBody>
          <a:bodyPr/>
          <a:lstStyle/>
          <a:p>
            <a:pPr eaLnBrk="1" hangingPunct="1"/>
            <a:r>
              <a:rPr lang="en-US" sz="4000" smtClean="0"/>
              <a:t>Aesthetic Appeal</a:t>
            </a:r>
          </a:p>
        </p:txBody>
      </p:sp>
      <p:sp>
        <p:nvSpPr>
          <p:cNvPr id="6148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4953000" cy="5334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Add visual beauty </a:t>
            </a:r>
          </a:p>
          <a:p>
            <a:pPr eaLnBrk="1" hangingPunct="1"/>
            <a:r>
              <a:rPr lang="en-US" smtClean="0"/>
              <a:t>Hide undesirable features</a:t>
            </a:r>
          </a:p>
          <a:p>
            <a:pPr eaLnBrk="1" hangingPunct="1"/>
            <a:r>
              <a:rPr lang="en-US" smtClean="0"/>
              <a:t>Emphasize desirable features </a:t>
            </a:r>
          </a:p>
          <a:p>
            <a:pPr eaLnBrk="1" hangingPunct="1"/>
            <a:r>
              <a:rPr lang="en-US" smtClean="0"/>
              <a:t>Appeal to all five senses</a:t>
            </a:r>
          </a:p>
          <a:p>
            <a:pPr lvl="1" eaLnBrk="1" hangingPunct="1"/>
            <a:r>
              <a:rPr lang="en-US" smtClean="0"/>
              <a:t>Sight </a:t>
            </a:r>
          </a:p>
          <a:p>
            <a:pPr lvl="1" eaLnBrk="1" hangingPunct="1"/>
            <a:r>
              <a:rPr lang="en-US" smtClean="0"/>
              <a:t>Hearing</a:t>
            </a:r>
          </a:p>
          <a:p>
            <a:pPr lvl="1" eaLnBrk="1" hangingPunct="1"/>
            <a:r>
              <a:rPr lang="en-US" smtClean="0"/>
              <a:t>Touch</a:t>
            </a:r>
          </a:p>
          <a:p>
            <a:pPr lvl="1" eaLnBrk="1" hangingPunct="1"/>
            <a:r>
              <a:rPr lang="en-US" smtClean="0"/>
              <a:t>Taste</a:t>
            </a:r>
          </a:p>
          <a:p>
            <a:pPr lvl="1" eaLnBrk="1" hangingPunct="1"/>
            <a:r>
              <a:rPr lang="en-US" smtClean="0"/>
              <a:t>Smell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762000" y="4572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</p:txBody>
      </p:sp>
      <p:pic>
        <p:nvPicPr>
          <p:cNvPr id="6150" name="Picture 6" descr="iStock_000009444422X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925" y="3713163"/>
            <a:ext cx="4511675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7848600" y="3505200"/>
            <a:ext cx="1052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©iStockphoto.com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15200" cy="792162"/>
          </a:xfrm>
        </p:spPr>
        <p:txBody>
          <a:bodyPr/>
          <a:lstStyle/>
          <a:p>
            <a:pPr eaLnBrk="1" hangingPunct="1"/>
            <a:r>
              <a:rPr lang="en-US" sz="4000" smtClean="0"/>
              <a:t>Economic Value</a:t>
            </a:r>
          </a:p>
        </p:txBody>
      </p:sp>
      <p:sp>
        <p:nvSpPr>
          <p:cNvPr id="14354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153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Increase property value 6 to 15 percent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Reduce energy costs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Buffer wind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Control solar heat gain</a:t>
            </a:r>
          </a:p>
          <a:p>
            <a:pPr eaLnBrk="1" hangingPunct="1">
              <a:lnSpc>
                <a:spcPct val="80000"/>
              </a:lnSpc>
            </a:pPr>
            <a:endParaRPr lang="en-US" sz="3200" dirty="0" smtClean="0"/>
          </a:p>
        </p:txBody>
      </p:sp>
      <p:pic>
        <p:nvPicPr>
          <p:cNvPr id="14366" name="Picture 30" descr="windbr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38862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28600" y="6400800"/>
            <a:ext cx="3048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Courtesy USDA</a:t>
            </a:r>
          </a:p>
        </p:txBody>
      </p:sp>
      <p:pic>
        <p:nvPicPr>
          <p:cNvPr id="7174" name="Picture 6" descr="iStock_000002191373X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06800"/>
            <a:ext cx="42989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4572000" y="6400800"/>
            <a:ext cx="1052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©iStockphoto.com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54102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Functional Value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  <a:p>
            <a:endParaRPr lang="en-US" sz="2400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85800" y="1295400"/>
            <a:ext cx="815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3000" dirty="0"/>
              <a:t>Aesthetic value</a:t>
            </a:r>
          </a:p>
          <a:p>
            <a:pPr marL="457200" indent="-457200">
              <a:buFontTx/>
              <a:buChar char="•"/>
            </a:pPr>
            <a:r>
              <a:rPr lang="en-US" sz="3000" dirty="0"/>
              <a:t>Enhance livability</a:t>
            </a:r>
          </a:p>
          <a:p>
            <a:pPr marL="457200" indent="-457200" fontAlgn="t">
              <a:buFontTx/>
              <a:buChar char="•"/>
            </a:pPr>
            <a:r>
              <a:rPr lang="en-US" sz="3000" dirty="0"/>
              <a:t>Conservation and environmental protection</a:t>
            </a:r>
          </a:p>
          <a:p>
            <a:pPr marL="457200" indent="-457200">
              <a:buFontTx/>
              <a:buChar char="•"/>
            </a:pPr>
            <a:r>
              <a:rPr lang="en-US" sz="3000" dirty="0"/>
              <a:t>Solar heat control</a:t>
            </a:r>
          </a:p>
          <a:p>
            <a:pPr marL="457200" indent="-457200">
              <a:buFontTx/>
              <a:buChar char="•"/>
            </a:pPr>
            <a:r>
              <a:rPr lang="en-US" sz="3000" dirty="0"/>
              <a:t>Wind control</a:t>
            </a:r>
          </a:p>
          <a:p>
            <a:pPr marL="457200" indent="-457200">
              <a:buFontTx/>
              <a:buChar char="•"/>
            </a:pPr>
            <a:r>
              <a:rPr lang="en-US" sz="3000" dirty="0"/>
              <a:t>Sound </a:t>
            </a:r>
            <a:r>
              <a:rPr lang="en-US" sz="3000" dirty="0" smtClean="0"/>
              <a:t>control</a:t>
            </a:r>
            <a:endParaRPr lang="en-US" sz="3000" dirty="0"/>
          </a:p>
        </p:txBody>
      </p:sp>
      <p:pic>
        <p:nvPicPr>
          <p:cNvPr id="8197" name="Picture 10" descr="iStock_000010177468X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3733800"/>
            <a:ext cx="39243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7467600" y="6565900"/>
            <a:ext cx="1052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©iStockphoto.com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72200" cy="1096962"/>
          </a:xfrm>
        </p:spPr>
        <p:txBody>
          <a:bodyPr/>
          <a:lstStyle/>
          <a:p>
            <a:pPr eaLnBrk="1" hangingPunct="1"/>
            <a:r>
              <a:rPr lang="en-US" sz="4000" smtClean="0"/>
              <a:t>Environmental Effects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876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Landscaping can</a:t>
            </a:r>
          </a:p>
          <a:p>
            <a:pPr eaLnBrk="1" hangingPunct="1"/>
            <a:r>
              <a:rPr lang="en-US" sz="3200" dirty="0" smtClean="0"/>
              <a:t>Moderate temperatures</a:t>
            </a:r>
          </a:p>
          <a:p>
            <a:pPr eaLnBrk="1" hangingPunct="1"/>
            <a:r>
              <a:rPr lang="en-US" sz="3200" dirty="0" smtClean="0"/>
              <a:t>Reduce glare and wind </a:t>
            </a:r>
          </a:p>
          <a:p>
            <a:pPr eaLnBrk="1" hangingPunct="1"/>
            <a:r>
              <a:rPr lang="en-US" sz="3200" dirty="0" smtClean="0"/>
              <a:t>Use water more efficiently</a:t>
            </a:r>
          </a:p>
          <a:p>
            <a:pPr eaLnBrk="1" hangingPunct="1"/>
            <a:r>
              <a:rPr lang="en-US" sz="3200" dirty="0" smtClean="0"/>
              <a:t>Clean the air </a:t>
            </a:r>
          </a:p>
          <a:p>
            <a:pPr eaLnBrk="1" hangingPunct="1"/>
            <a:r>
              <a:rPr lang="en-US" sz="3200" dirty="0" smtClean="0"/>
              <a:t>Provide wildlife habitat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66800" y="-593725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</a:t>
            </a:r>
          </a:p>
          <a:p>
            <a:pPr>
              <a:buFontTx/>
              <a:buChar char="•"/>
            </a:pPr>
            <a:endParaRPr lang="en-US" sz="240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562600" y="54864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Bird and Butterfly habitat</a:t>
            </a:r>
          </a:p>
        </p:txBody>
      </p:sp>
      <p:pic>
        <p:nvPicPr>
          <p:cNvPr id="9222" name="Picture 8" descr="iStock_000011855131X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29622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7467600" y="1447800"/>
            <a:ext cx="10429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©iStockphoto.com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build="p"/>
      <p:bldP spid="41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WHAT IS SITE PLANNING?</a:t>
            </a:r>
            <a:endParaRPr lang="en-US" b="1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8177213" y="6719888"/>
            <a:ext cx="1042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©iStockphoto.com </a:t>
            </a:r>
          </a:p>
        </p:txBody>
      </p:sp>
      <p:pic>
        <p:nvPicPr>
          <p:cNvPr id="6" name="Picture 6" descr="ill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5209032" cy="4876800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907088" y="1600201"/>
            <a:ext cx="3048000" cy="44211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Buildings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Walkway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Trees, garden, pool (landscape)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Plaza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Pier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environment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Etc.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7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What is SITE PLANNING?</a:t>
            </a:r>
            <a:endParaRPr lang="en-US" b="1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Site planning is the art and science of </a:t>
            </a:r>
            <a:r>
              <a:rPr lang="en-US" sz="2800" dirty="0" smtClean="0"/>
              <a:t>arranging the </a:t>
            </a:r>
            <a:r>
              <a:rPr lang="en-US" sz="2800" dirty="0" smtClean="0"/>
              <a:t>structures on the land and shaping the </a:t>
            </a:r>
            <a:r>
              <a:rPr lang="en-US" sz="2800" dirty="0" smtClean="0"/>
              <a:t>spaces between</a:t>
            </a:r>
            <a:r>
              <a:rPr lang="en-US" sz="2800" dirty="0" smtClean="0"/>
              <a:t>, an arts of arranging </a:t>
            </a:r>
            <a:r>
              <a:rPr lang="en-US" sz="2800" dirty="0" smtClean="0"/>
              <a:t>uses </a:t>
            </a:r>
            <a:r>
              <a:rPr lang="en-US" sz="2800" dirty="0" smtClean="0"/>
              <a:t>of land </a:t>
            </a:r>
            <a:r>
              <a:rPr lang="en-US" sz="2800" dirty="0" smtClean="0"/>
              <a:t>linked to architecture, engineering, landscape architecture</a:t>
            </a:r>
            <a:r>
              <a:rPr lang="en-US" sz="2800" dirty="0" smtClean="0"/>
              <a:t>, </a:t>
            </a:r>
            <a:r>
              <a:rPr lang="en-US" sz="2800" dirty="0" smtClean="0"/>
              <a:t>and city planning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Site </a:t>
            </a:r>
            <a:r>
              <a:rPr lang="en-US" sz="2800" dirty="0" smtClean="0"/>
              <a:t>plans locate objects and activities in </a:t>
            </a:r>
            <a:r>
              <a:rPr lang="en-US" sz="2800" dirty="0" smtClean="0"/>
              <a:t>space </a:t>
            </a:r>
            <a:r>
              <a:rPr lang="en-US" sz="2800" dirty="0" smtClean="0"/>
              <a:t>and </a:t>
            </a:r>
            <a:r>
              <a:rPr lang="en-US" sz="2800" dirty="0" smtClean="0"/>
              <a:t>time. </a:t>
            </a:r>
            <a:r>
              <a:rPr lang="en-US" sz="2800" dirty="0" smtClean="0"/>
              <a:t>These plans may concern a small cluster of houses, a single building and its grounds, or something as extensive as a small community built in a single </a:t>
            </a:r>
            <a:r>
              <a:rPr lang="en-US" sz="2800" dirty="0" smtClean="0"/>
              <a:t>operation. (Kevin </a:t>
            </a:r>
            <a:r>
              <a:rPr lang="en-US" sz="2800" dirty="0" smtClean="0"/>
              <a:t>Lynch, Gary Hack; Site Planning, MIT press, Cambridge </a:t>
            </a:r>
            <a:r>
              <a:rPr lang="en-US" sz="2800" dirty="0" smtClean="0"/>
              <a:t>1996)</a:t>
            </a:r>
            <a:endParaRPr lang="en-US" sz="2800" dirty="0" smtClean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8177213" y="6719888"/>
            <a:ext cx="1042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©iStockphoto.com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Continued......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Site planning is the organization of the external physical environment to accommodate human behavior. It deals with the qualities and locations of structures, land, activities and living things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Site planning is professionally exercised directly by landscape architects, but there are related profession involved which are architects, urban and regional planners, engineers.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Professions</a:t>
            </a:r>
            <a:endParaRPr lang="en-US" dirty="0"/>
          </a:p>
        </p:txBody>
      </p:sp>
      <p:grpSp>
        <p:nvGrpSpPr>
          <p:cNvPr id="4" name="Group 4"/>
          <p:cNvGrpSpPr>
            <a:grpSpLocks noGrp="1"/>
          </p:cNvGrpSpPr>
          <p:nvPr>
            <p:ph idx="1"/>
          </p:nvPr>
        </p:nvGrpSpPr>
        <p:grpSpPr bwMode="auto">
          <a:xfrm>
            <a:off x="304800" y="1554162"/>
            <a:ext cx="8686800" cy="5075237"/>
            <a:chOff x="6048" y="5040"/>
            <a:chExt cx="4896" cy="460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6048" y="5040"/>
              <a:ext cx="4896" cy="4608"/>
              <a:chOff x="3744" y="6336"/>
              <a:chExt cx="4896" cy="4608"/>
            </a:xfrm>
          </p:grpSpPr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5040" y="6336"/>
                <a:ext cx="2016" cy="316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5040" y="7776"/>
                <a:ext cx="3600" cy="201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3744" y="7776"/>
                <a:ext cx="3168" cy="201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5040" y="8064"/>
                <a:ext cx="2016" cy="288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7632" y="5760"/>
              <a:ext cx="14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chemeClr val="hlink"/>
                  </a:solidFill>
                  <a:latin typeface="Comic Sans MS" pitchFamily="66" charset="0"/>
                  <a:cs typeface="Cordia New" pitchFamily="34" charset="-34"/>
                </a:rPr>
                <a:t>Urban Planning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6192" y="7200"/>
              <a:ext cx="115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400" b="1">
                  <a:solidFill>
                    <a:schemeClr val="hlink"/>
                  </a:solidFill>
                  <a:latin typeface="Comic Sans MS" pitchFamily="66" charset="0"/>
                  <a:cs typeface="Cordia New" pitchFamily="34" charset="-34"/>
                </a:rPr>
                <a:t>Architecture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9216" y="7056"/>
              <a:ext cx="158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chemeClr val="hlink"/>
                  </a:solidFill>
                  <a:latin typeface="Comic Sans MS" pitchFamily="66" charset="0"/>
                  <a:cs typeface="Cordia New" pitchFamily="34" charset="-34"/>
                </a:rPr>
                <a:t>Landscape</a:t>
              </a:r>
            </a:p>
            <a:p>
              <a:pPr algn="ctr" eaLnBrk="0" hangingPunct="0"/>
              <a:r>
                <a:rPr lang="en-US" sz="1400" b="1">
                  <a:solidFill>
                    <a:schemeClr val="hlink"/>
                  </a:solidFill>
                  <a:latin typeface="Comic Sans MS" pitchFamily="66" charset="0"/>
                  <a:cs typeface="Cordia New" pitchFamily="34" charset="-34"/>
                </a:rPr>
                <a:t>architecture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7632" y="8496"/>
              <a:ext cx="144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chemeClr val="hlink"/>
                  </a:solidFill>
                  <a:latin typeface="Comic Sans MS" pitchFamily="66" charset="0"/>
                  <a:cs typeface="Cordia New" pitchFamily="34" charset="-34"/>
                </a:rPr>
                <a:t>Civil</a:t>
              </a:r>
            </a:p>
            <a:p>
              <a:pPr algn="ctr" eaLnBrk="0" hangingPunct="0"/>
              <a:r>
                <a:rPr lang="en-US" sz="1400" b="1">
                  <a:solidFill>
                    <a:schemeClr val="hlink"/>
                  </a:solidFill>
                  <a:latin typeface="Comic Sans MS" pitchFamily="66" charset="0"/>
                  <a:cs typeface="Cordia New" pitchFamily="34" charset="-34"/>
                </a:rPr>
                <a:t>engineering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7488" y="7200"/>
              <a:ext cx="15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600" b="1">
                  <a:solidFill>
                    <a:srgbClr val="6666FF"/>
                  </a:solidFill>
                  <a:latin typeface="Comic Sans MS" pitchFamily="66" charset="0"/>
                  <a:cs typeface="Cordia New" pitchFamily="34" charset="-34"/>
                </a:rPr>
                <a:t>Site planning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Site PLANNERS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smtClean="0"/>
              <a:t>Site Planners designate the uses of land in detail by: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 smtClean="0"/>
              <a:t>Selecting and analyzing sites,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 smtClean="0"/>
              <a:t>Forming land use plans,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 smtClean="0"/>
              <a:t>Organizing vehicular and pedestrian circulation,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 smtClean="0"/>
              <a:t>Designing visual form and materials concepts,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 smtClean="0"/>
              <a:t>Readjusting the existing landforms,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 smtClean="0"/>
              <a:t>Providing proper drainage, 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dirty="0" smtClean="0"/>
              <a:t>And finally developing the construction details necessary to carry out their projects.</a:t>
            </a:r>
          </a:p>
          <a:p>
            <a:pPr algn="just"/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is meant by a Landscape?</a:t>
            </a:r>
            <a:endParaRPr lang="en-US" b="1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953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Landscape can be defined as all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visible features of an area of land, often considered in terms of their aesthetic appeal.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Landscaping refers to any activity that modifies the visible features of an area of land.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Landscape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 has six main compositional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elements: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Landform				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Vertical Structures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Horizontal Structures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Vegetation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Water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Climate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8177213" y="6719888"/>
            <a:ext cx="1042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©iStockphoto.com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Landscape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768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Landscape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Design is the art of arranging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all the above mentioned elements in order to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make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 good outdoor space.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In other words, Landscape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design is the analysis, planning, and design of exterior living spaces.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Landscape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design today integrates a wide variety of elements to achieve functional and beautiful spaces for outdoor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living.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t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Landscape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Elements include both natural (Plants/vegetation, water, landforms, timber, stone) and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anmade elements (Brick, metal,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glass,etc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lements-of-landscape-design-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rriculumPPT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CurriculumPPTTemplate</Template>
  <TotalTime>1013</TotalTime>
  <Words>603</Words>
  <Application>Microsoft Office PowerPoint</Application>
  <PresentationFormat>On-screen Show (4:3)</PresentationFormat>
  <Paragraphs>126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ＭＳ Ｐゴシック</vt:lpstr>
      <vt:lpstr>Verdana</vt:lpstr>
      <vt:lpstr>Wingdings</vt:lpstr>
      <vt:lpstr>CurriculumPPTTemplate</vt:lpstr>
      <vt:lpstr>1_Custom Design</vt:lpstr>
      <vt:lpstr>Trek</vt:lpstr>
      <vt:lpstr>LECTURE#01  INTRODUCTION TO SITE PLANNING AND LANDSCAPE DESIGN </vt:lpstr>
      <vt:lpstr>WHAT IS SITE PLANNING?</vt:lpstr>
      <vt:lpstr>What is SITE PLANNING?</vt:lpstr>
      <vt:lpstr>Continued......</vt:lpstr>
      <vt:lpstr>Related Professions</vt:lpstr>
      <vt:lpstr>What Site PLANNERS DO?</vt:lpstr>
      <vt:lpstr>What is meant by a Landscape?</vt:lpstr>
      <vt:lpstr>Landscape Design</vt:lpstr>
      <vt:lpstr>Slide 9</vt:lpstr>
      <vt:lpstr>Slide 10</vt:lpstr>
      <vt:lpstr>Landscape Value Determinants</vt:lpstr>
      <vt:lpstr>Aesthetic Appeal</vt:lpstr>
      <vt:lpstr>Economic Value</vt:lpstr>
      <vt:lpstr>Functional Value</vt:lpstr>
      <vt:lpstr>Environmental Effects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Design</dc:title>
  <dc:creator>dkennedy</dc:creator>
  <cp:lastModifiedBy>AJ</cp:lastModifiedBy>
  <cp:revision>29</cp:revision>
  <dcterms:created xsi:type="dcterms:W3CDTF">2010-07-26T13:15:33Z</dcterms:created>
  <dcterms:modified xsi:type="dcterms:W3CDTF">2019-08-25T18:53:14Z</dcterms:modified>
</cp:coreProperties>
</file>